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348" r:id="rId3"/>
    <p:sldId id="388" r:id="rId4"/>
    <p:sldId id="319" r:id="rId5"/>
    <p:sldId id="381" r:id="rId6"/>
    <p:sldId id="380" r:id="rId7"/>
    <p:sldId id="387" r:id="rId8"/>
    <p:sldId id="436" r:id="rId9"/>
    <p:sldId id="437" r:id="rId10"/>
    <p:sldId id="385" r:id="rId11"/>
    <p:sldId id="370" r:id="rId12"/>
    <p:sldId id="391" r:id="rId13"/>
    <p:sldId id="392" r:id="rId14"/>
    <p:sldId id="398" r:id="rId15"/>
    <p:sldId id="402" r:id="rId16"/>
    <p:sldId id="395" r:id="rId17"/>
    <p:sldId id="403" r:id="rId18"/>
    <p:sldId id="404" r:id="rId19"/>
    <p:sldId id="444" r:id="rId20"/>
    <p:sldId id="405" r:id="rId21"/>
    <p:sldId id="396" r:id="rId22"/>
    <p:sldId id="394" r:id="rId23"/>
    <p:sldId id="441" r:id="rId24"/>
    <p:sldId id="443" r:id="rId25"/>
    <p:sldId id="409" r:id="rId26"/>
    <p:sldId id="412" r:id="rId27"/>
    <p:sldId id="413" r:id="rId28"/>
    <p:sldId id="410" r:id="rId29"/>
    <p:sldId id="415" r:id="rId30"/>
    <p:sldId id="418" r:id="rId31"/>
    <p:sldId id="445" r:id="rId32"/>
    <p:sldId id="422" r:id="rId33"/>
    <p:sldId id="438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stigianb\Documents\budget\2023-2024\Presentations\LPS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stigianb\Documents\budget\2023-2024\Presentations\LPS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stigianb\Documents\budget\2023-2024\Presentations\LPS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stigianb\Documents\budget\2023-2024\Presentations\LPS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stigianb\Documents\budget\2023-2024\Presentations\LPS%20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stigianb\Documents\budget\2023-2024\Presentations\LPS%20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stigianb\Documents\budget\2023-2024\Presentations\LPS%20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stigianb\Documents\budget\2023-2024\Presentations\LPS%20202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LPS Actual Students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667539565661092E-2"/>
          <c:y val="0.11780985183716897"/>
          <c:w val="0.90184555952513468"/>
          <c:h val="0.7861098056843954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'student enrollment'!$A$1:$A$6</c:f>
              <c:numCache>
                <c:formatCode>General</c:formatCode>
                <c:ptCount val="6"/>
                <c:pt idx="0">
                  <c:v>1999</c:v>
                </c:pt>
                <c:pt idx="1">
                  <c:v>2004</c:v>
                </c:pt>
                <c:pt idx="2">
                  <c:v>2009</c:v>
                </c:pt>
                <c:pt idx="3">
                  <c:v>2014</c:v>
                </c:pt>
                <c:pt idx="4">
                  <c:v>2019</c:v>
                </c:pt>
                <c:pt idx="5">
                  <c:v>2024</c:v>
                </c:pt>
              </c:numCache>
            </c:numRef>
          </c:cat>
          <c:val>
            <c:numRef>
              <c:f>'student enrollment'!$B$1:$B$6</c:f>
              <c:numCache>
                <c:formatCode>General</c:formatCode>
                <c:ptCount val="6"/>
                <c:pt idx="0">
                  <c:v>1889</c:v>
                </c:pt>
                <c:pt idx="1">
                  <c:v>1940</c:v>
                </c:pt>
                <c:pt idx="2">
                  <c:v>1874</c:v>
                </c:pt>
                <c:pt idx="3">
                  <c:v>1626</c:v>
                </c:pt>
                <c:pt idx="4">
                  <c:v>1536</c:v>
                </c:pt>
                <c:pt idx="5">
                  <c:v>1322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F3-4569-9209-520C0CAF0A6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8767856"/>
        <c:axId val="58766192"/>
      </c:lineChart>
      <c:catAx>
        <c:axId val="5876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66192"/>
        <c:crosses val="autoZero"/>
        <c:auto val="1"/>
        <c:lblAlgn val="ctr"/>
        <c:lblOffset val="100"/>
        <c:noMultiLvlLbl val="0"/>
      </c:catAx>
      <c:valAx>
        <c:axId val="5876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6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of </a:t>
            </a:r>
            <a:r>
              <a:rPr lang="en-US" dirty="0" smtClean="0"/>
              <a:t>Leicester Public Schools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'1993 data'!$B$1</c:f>
              <c:strCache>
                <c:ptCount val="1"/>
                <c:pt idx="0">
                  <c:v>% of District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F7-4E28-9F58-C2A3B4EE54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F7-4E28-9F58-C2A3B4EE54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8F7-4E28-9F58-C2A3B4EE54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8F7-4E28-9F58-C2A3B4EE54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8F7-4E28-9F58-C2A3B4EE545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'1993 data'!$A$2:$A$6</c:f>
              <c:strCache>
                <c:ptCount val="5"/>
                <c:pt idx="0">
                  <c:v>African American</c:v>
                </c:pt>
                <c:pt idx="1">
                  <c:v>Asian</c:v>
                </c:pt>
                <c:pt idx="2">
                  <c:v>Hispanic</c:v>
                </c:pt>
                <c:pt idx="3">
                  <c:v>Native American</c:v>
                </c:pt>
                <c:pt idx="4">
                  <c:v>White</c:v>
                </c:pt>
              </c:strCache>
            </c:strRef>
          </c:cat>
          <c:val>
            <c:numRef>
              <c:f>'1993 data'!$B$2:$B$6</c:f>
              <c:numCache>
                <c:formatCode>General</c:formatCode>
                <c:ptCount val="5"/>
                <c:pt idx="0">
                  <c:v>0.9</c:v>
                </c:pt>
                <c:pt idx="1">
                  <c:v>1</c:v>
                </c:pt>
                <c:pt idx="2">
                  <c:v>1.4</c:v>
                </c:pt>
                <c:pt idx="3">
                  <c:v>0</c:v>
                </c:pt>
                <c:pt idx="4">
                  <c:v>96.7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F7-4E28-9F58-C2A3B4EE545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'2024 data'!$B$1</c:f>
              <c:strCache>
                <c:ptCount val="1"/>
                <c:pt idx="0">
                  <c:v>% of District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D6A-4FF5-B14E-175593E7B1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D6A-4FF5-B14E-175593E7B1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D6A-4FF5-B14E-175593E7B1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D6A-4FF5-B14E-175593E7B16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D6A-4FF5-B14E-175593E7B1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D6A-4FF5-B14E-175593E7B16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D6A-4FF5-B14E-175593E7B16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'2024 data'!$A$2:$A$8</c:f>
              <c:strCache>
                <c:ptCount val="7"/>
                <c:pt idx="0">
                  <c:v>African American</c:v>
                </c:pt>
                <c:pt idx="1">
                  <c:v>Asian</c:v>
                </c:pt>
                <c:pt idx="2">
                  <c:v>Hispanic</c:v>
                </c:pt>
                <c:pt idx="3">
                  <c:v>Native American</c:v>
                </c:pt>
                <c:pt idx="4">
                  <c:v>White</c:v>
                </c:pt>
                <c:pt idx="5">
                  <c:v>Native Hawaiian, Pacific Islander</c:v>
                </c:pt>
                <c:pt idx="6">
                  <c:v>Multi-Race, Non-Hispanic</c:v>
                </c:pt>
              </c:strCache>
            </c:strRef>
          </c:cat>
          <c:val>
            <c:numRef>
              <c:f>'2024 data'!$B$2:$B$8</c:f>
              <c:numCache>
                <c:formatCode>General</c:formatCode>
                <c:ptCount val="7"/>
                <c:pt idx="0">
                  <c:v>6.4</c:v>
                </c:pt>
                <c:pt idx="1">
                  <c:v>3.6</c:v>
                </c:pt>
                <c:pt idx="2">
                  <c:v>19.899999999999999</c:v>
                </c:pt>
                <c:pt idx="3">
                  <c:v>0.2</c:v>
                </c:pt>
                <c:pt idx="4">
                  <c:v>66.5</c:v>
                </c:pt>
                <c:pt idx="5">
                  <c:v>0</c:v>
                </c:pt>
                <c:pt idx="6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D6A-4FF5-B14E-175593E7B16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715311446367345"/>
          <c:y val="3.4182614851042833E-2"/>
          <c:w val="0.2904437867799895"/>
          <c:h val="0.8913407485103310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937260455438741E-2"/>
          <c:y val="8.4203467905362664E-2"/>
          <c:w val="0.50016710366660366"/>
          <c:h val="0.86267131575056"/>
        </c:manualLayout>
      </c:layout>
      <c:pieChart>
        <c:varyColors val="1"/>
        <c:ser>
          <c:idx val="0"/>
          <c:order val="0"/>
          <c:tx>
            <c:strRef>
              <c:f>'2024 data'!$B$1</c:f>
              <c:strCache>
                <c:ptCount val="1"/>
                <c:pt idx="0">
                  <c:v>% of District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D6A-4FF5-B14E-175593E7B1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D6A-4FF5-B14E-175593E7B1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D6A-4FF5-B14E-175593E7B1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D6A-4FF5-B14E-175593E7B16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D6A-4FF5-B14E-175593E7B1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D6A-4FF5-B14E-175593E7B16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D6A-4FF5-B14E-175593E7B16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'2024 data'!$A$2:$A$8</c:f>
              <c:strCache>
                <c:ptCount val="7"/>
                <c:pt idx="0">
                  <c:v>African American</c:v>
                </c:pt>
                <c:pt idx="1">
                  <c:v>Asian</c:v>
                </c:pt>
                <c:pt idx="2">
                  <c:v>Hispanic</c:v>
                </c:pt>
                <c:pt idx="3">
                  <c:v>Native American</c:v>
                </c:pt>
                <c:pt idx="4">
                  <c:v>White</c:v>
                </c:pt>
                <c:pt idx="5">
                  <c:v>Native Hawaiian, Pacific Islander</c:v>
                </c:pt>
                <c:pt idx="6">
                  <c:v>Multi-Race, Non-Hispanic</c:v>
                </c:pt>
              </c:strCache>
            </c:strRef>
          </c:cat>
          <c:val>
            <c:numRef>
              <c:f>'2024 data'!$B$2:$B$8</c:f>
              <c:numCache>
                <c:formatCode>General</c:formatCode>
                <c:ptCount val="7"/>
                <c:pt idx="0">
                  <c:v>6.4</c:v>
                </c:pt>
                <c:pt idx="1">
                  <c:v>3.6</c:v>
                </c:pt>
                <c:pt idx="2">
                  <c:v>19.899999999999999</c:v>
                </c:pt>
                <c:pt idx="3">
                  <c:v>0.2</c:v>
                </c:pt>
                <c:pt idx="4">
                  <c:v>66.5</c:v>
                </c:pt>
                <c:pt idx="5">
                  <c:v>0</c:v>
                </c:pt>
                <c:pt idx="6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D6A-4FF5-B14E-175593E7B16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715311446367345"/>
          <c:y val="3.4182614851042833E-2"/>
          <c:w val="0.2904437867799895"/>
          <c:h val="0.8913407485103310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'2023 data'!$B$1</c:f>
              <c:strCache>
                <c:ptCount val="1"/>
                <c:pt idx="0">
                  <c:v>% of State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D11-4506-AFC1-173DB2FEA1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D11-4506-AFC1-173DB2FEA1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D11-4506-AFC1-173DB2FEA1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D11-4506-AFC1-173DB2FEA1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D11-4506-AFC1-173DB2FEA1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D11-4506-AFC1-173DB2FEA1A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D11-4506-AFC1-173DB2FEA1A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'2023 data'!$A$2:$A$8</c:f>
              <c:strCache>
                <c:ptCount val="7"/>
                <c:pt idx="0">
                  <c:v>African American</c:v>
                </c:pt>
                <c:pt idx="1">
                  <c:v>Asian</c:v>
                </c:pt>
                <c:pt idx="2">
                  <c:v>Hispanic</c:v>
                </c:pt>
                <c:pt idx="3">
                  <c:v>Native American</c:v>
                </c:pt>
                <c:pt idx="4">
                  <c:v>White</c:v>
                </c:pt>
                <c:pt idx="5">
                  <c:v>Native Hawaiian, Pacific Islander</c:v>
                </c:pt>
                <c:pt idx="6">
                  <c:v>Multi-Race, Non-Hispanic</c:v>
                </c:pt>
              </c:strCache>
            </c:strRef>
          </c:cat>
          <c:val>
            <c:numRef>
              <c:f>'2023 data'!$B$2:$B$8</c:f>
              <c:numCache>
                <c:formatCode>General</c:formatCode>
                <c:ptCount val="7"/>
                <c:pt idx="0">
                  <c:v>5.8</c:v>
                </c:pt>
                <c:pt idx="1">
                  <c:v>3.3</c:v>
                </c:pt>
                <c:pt idx="2">
                  <c:v>17.5</c:v>
                </c:pt>
                <c:pt idx="3">
                  <c:v>0.1</c:v>
                </c:pt>
                <c:pt idx="4">
                  <c:v>70.099999999999994</c:v>
                </c:pt>
                <c:pt idx="5">
                  <c:v>0</c:v>
                </c:pt>
                <c:pt idx="6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D11-4506-AFC1-173DB2FEA1A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'econ disadvantaged'!$A$2</c:f>
              <c:strCache>
                <c:ptCount val="1"/>
                <c:pt idx="0">
                  <c:v>1994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75E-455B-950E-7E47D50225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75E-455B-950E-7E47D50225B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'econ disadvantaged'!$B$1:$C$1</c:f>
              <c:strCache>
                <c:ptCount val="2"/>
                <c:pt idx="0">
                  <c:v>economically disadvantaged</c:v>
                </c:pt>
                <c:pt idx="1">
                  <c:v>not</c:v>
                </c:pt>
              </c:strCache>
            </c:strRef>
          </c:cat>
          <c:val>
            <c:numRef>
              <c:f>'econ disadvantaged'!$B$2:$C$2</c:f>
              <c:numCache>
                <c:formatCode>0%</c:formatCode>
                <c:ptCount val="2"/>
                <c:pt idx="0">
                  <c:v>0.15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5E-455B-950E-7E47D50225B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'ec dis 2024'!$A$2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F58-4208-A322-9AE53FFE64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F58-4208-A322-9AE53FFE64A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'ec dis 2024'!$B$1:$C$1</c:f>
              <c:strCache>
                <c:ptCount val="2"/>
                <c:pt idx="0">
                  <c:v>economically disadvantaged</c:v>
                </c:pt>
                <c:pt idx="1">
                  <c:v>not</c:v>
                </c:pt>
              </c:strCache>
            </c:strRef>
          </c:cat>
          <c:val>
            <c:numRef>
              <c:f>'ec dis 2024'!$B$2:$C$2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58-4208-A322-9AE53FFE64A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/>
              <a:t>ELL Students</a:t>
            </a:r>
            <a:endParaRPr lang="en-US" sz="2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'ELL data from NC'!$A$2</c:f>
              <c:strCache>
                <c:ptCount val="1"/>
                <c:pt idx="0">
                  <c:v>ELL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'ELL data from NC'!$B$1:$H$1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'ELL data from NC'!$B$2:$H$2</c:f>
              <c:numCache>
                <c:formatCode>General</c:formatCode>
                <c:ptCount val="7"/>
                <c:pt idx="0">
                  <c:v>39</c:v>
                </c:pt>
                <c:pt idx="1">
                  <c:v>49</c:v>
                </c:pt>
                <c:pt idx="2">
                  <c:v>60</c:v>
                </c:pt>
                <c:pt idx="3">
                  <c:v>58</c:v>
                </c:pt>
                <c:pt idx="4">
                  <c:v>67</c:v>
                </c:pt>
                <c:pt idx="5">
                  <c:v>81</c:v>
                </c:pt>
                <c:pt idx="6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92-483E-962A-8F1640CAA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3581280"/>
        <c:axId val="1103578784"/>
      </c:lineChart>
      <c:catAx>
        <c:axId val="110358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578784"/>
        <c:crosses val="autoZero"/>
        <c:auto val="1"/>
        <c:lblAlgn val="ctr"/>
        <c:lblOffset val="100"/>
        <c:noMultiLvlLbl val="0"/>
      </c:catAx>
      <c:valAx>
        <c:axId val="110357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58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CVTE Progression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CVTE!$B$6</c:f>
              <c:strCache>
                <c:ptCount val="1"/>
                <c:pt idx="0">
                  <c:v>Tuition Assabet &amp; Tantasqua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CVTE!$C$5:$I$5</c:f>
              <c:strCache>
                <c:ptCount val="7"/>
                <c:pt idx="0">
                  <c:v>FY20  Costs</c:v>
                </c:pt>
                <c:pt idx="1">
                  <c:v>FY21 Costs</c:v>
                </c:pt>
                <c:pt idx="2">
                  <c:v>FY22 Costs</c:v>
                </c:pt>
                <c:pt idx="3">
                  <c:v>FY23 Costs</c:v>
                </c:pt>
                <c:pt idx="4">
                  <c:v>FY24 Costs</c:v>
                </c:pt>
                <c:pt idx="5">
                  <c:v>FY25 Cost Projections</c:v>
                </c:pt>
                <c:pt idx="6">
                  <c:v>FY26 Cost Projections</c:v>
                </c:pt>
              </c:strCache>
            </c:strRef>
          </c:cat>
          <c:val>
            <c:numRef>
              <c:f>CVTE!$C$6:$I$6</c:f>
              <c:numCache>
                <c:formatCode>_("$"* #,##0_);_("$"* \(#,##0\);_("$"* "-"??_);_(@_)</c:formatCode>
                <c:ptCount val="7"/>
                <c:pt idx="0">
                  <c:v>1198317</c:v>
                </c:pt>
                <c:pt idx="1">
                  <c:v>1095204.8400000001</c:v>
                </c:pt>
                <c:pt idx="2">
                  <c:v>1346324.79</c:v>
                </c:pt>
                <c:pt idx="3">
                  <c:v>979766</c:v>
                </c:pt>
                <c:pt idx="4">
                  <c:v>1092868.6100000001</c:v>
                </c:pt>
                <c:pt idx="5">
                  <c:v>960342.47</c:v>
                </c:pt>
                <c:pt idx="6">
                  <c:v>530569.4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D9-46D6-83D2-A82CBA39DD01}"/>
            </c:ext>
          </c:extLst>
        </c:ser>
        <c:ser>
          <c:idx val="1"/>
          <c:order val="1"/>
          <c:tx>
            <c:strRef>
              <c:f>CVTE!$B$7</c:f>
              <c:strCache>
                <c:ptCount val="1"/>
                <c:pt idx="0">
                  <c:v>Tansportation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CVTE!$C$5:$I$5</c:f>
              <c:strCache>
                <c:ptCount val="7"/>
                <c:pt idx="0">
                  <c:v>FY20  Costs</c:v>
                </c:pt>
                <c:pt idx="1">
                  <c:v>FY21 Costs</c:v>
                </c:pt>
                <c:pt idx="2">
                  <c:v>FY22 Costs</c:v>
                </c:pt>
                <c:pt idx="3">
                  <c:v>FY23 Costs</c:v>
                </c:pt>
                <c:pt idx="4">
                  <c:v>FY24 Costs</c:v>
                </c:pt>
                <c:pt idx="5">
                  <c:v>FY25 Cost Projections</c:v>
                </c:pt>
                <c:pt idx="6">
                  <c:v>FY26 Cost Projections</c:v>
                </c:pt>
              </c:strCache>
            </c:strRef>
          </c:cat>
          <c:val>
            <c:numRef>
              <c:f>CVTE!$C$7:$I$7</c:f>
              <c:numCache>
                <c:formatCode>_("$"* #,##0_);_("$"* \(#,##0\);_("$"* "-"??_);_(@_)</c:formatCode>
                <c:ptCount val="7"/>
                <c:pt idx="0">
                  <c:v>150000</c:v>
                </c:pt>
                <c:pt idx="1">
                  <c:v>155000</c:v>
                </c:pt>
                <c:pt idx="2">
                  <c:v>160000</c:v>
                </c:pt>
                <c:pt idx="3">
                  <c:v>162000</c:v>
                </c:pt>
                <c:pt idx="4">
                  <c:v>165600</c:v>
                </c:pt>
                <c:pt idx="5">
                  <c:v>131000</c:v>
                </c:pt>
                <c:pt idx="6">
                  <c:v>138000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D9-46D6-83D2-A82CBA39DD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4292768"/>
        <c:axId val="1934301920"/>
      </c:barChart>
      <c:catAx>
        <c:axId val="193429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4301920"/>
        <c:crosses val="autoZero"/>
        <c:auto val="1"/>
        <c:lblAlgn val="ctr"/>
        <c:lblOffset val="100"/>
        <c:noMultiLvlLbl val="0"/>
      </c:catAx>
      <c:valAx>
        <c:axId val="193430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429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398CE6-BDEC-4EEA-BFBA-55EB3DAAC852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D754D7-14DC-4E20-B726-429EF9395D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1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754D7-14DC-4E20-B726-429EF9395DD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45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754D7-14DC-4E20-B726-429EF9395DD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59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E1E4F5-D250-44B2-A159-D63DB14CE96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754D7-14DC-4E20-B726-429EF9395DD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3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754D7-14DC-4E20-B726-429EF9395DD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08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754D7-14DC-4E20-B726-429EF9395DD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532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754D7-14DC-4E20-B726-429EF9395DD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57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754D7-14DC-4E20-B726-429EF9395DD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5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754D7-14DC-4E20-B726-429EF9395DD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19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754D7-14DC-4E20-B726-429EF9395DD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6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754D7-14DC-4E20-B726-429EF9395DD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1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96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35360" y="326520"/>
            <a:ext cx="11321280" cy="81648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35360" y="1796040"/>
            <a:ext cx="11103360" cy="2025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435360" y="4013640"/>
            <a:ext cx="11103360" cy="2025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03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35360" y="326520"/>
            <a:ext cx="11321280" cy="81648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35360" y="1796040"/>
            <a:ext cx="5418240" cy="2025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6124800" y="1796040"/>
            <a:ext cx="5418240" cy="2025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6124800" y="4013640"/>
            <a:ext cx="5418240" cy="2025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6" name="PlaceHolder 5"/>
          <p:cNvSpPr>
            <a:spLocks noGrp="1"/>
          </p:cNvSpPr>
          <p:nvPr>
            <p:ph type="body"/>
          </p:nvPr>
        </p:nvSpPr>
        <p:spPr>
          <a:xfrm>
            <a:off x="435360" y="4013640"/>
            <a:ext cx="5418240" cy="2025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86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35360" y="326520"/>
            <a:ext cx="11321280" cy="81648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35360" y="1796040"/>
            <a:ext cx="11103360" cy="4245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435360" y="1796040"/>
            <a:ext cx="11103360" cy="4245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10" name="Picture 309"/>
          <p:cNvPicPr/>
          <p:nvPr/>
        </p:nvPicPr>
        <p:blipFill>
          <a:blip r:embed="rId2"/>
          <a:stretch/>
        </p:blipFill>
        <p:spPr>
          <a:xfrm>
            <a:off x="2439840" y="1795680"/>
            <a:ext cx="7094400" cy="4245480"/>
          </a:xfrm>
          <a:prstGeom prst="rect">
            <a:avLst/>
          </a:prstGeom>
          <a:ln>
            <a:noFill/>
          </a:ln>
        </p:spPr>
      </p:pic>
      <p:pic>
        <p:nvPicPr>
          <p:cNvPr id="311" name="Picture 310"/>
          <p:cNvPicPr/>
          <p:nvPr/>
        </p:nvPicPr>
        <p:blipFill>
          <a:blip r:embed="rId2"/>
          <a:stretch/>
        </p:blipFill>
        <p:spPr>
          <a:xfrm>
            <a:off x="2439840" y="1795680"/>
            <a:ext cx="7094400" cy="4245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430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5210E65-DF69-475D-9A0E-25241C4E9495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4DE4E60-E383-4887-AF6A-D25C4A0E7A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9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210E65-DF69-475D-9A0E-25241C4E9495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4DE4E60-E383-4887-AF6A-D25C4A0E7A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4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35360" y="326520"/>
            <a:ext cx="11321280" cy="81648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279" name="PlaceHolder 2"/>
          <p:cNvSpPr>
            <a:spLocks noGrp="1"/>
          </p:cNvSpPr>
          <p:nvPr>
            <p:ph type="subTitle"/>
          </p:nvPr>
        </p:nvSpPr>
        <p:spPr>
          <a:xfrm>
            <a:off x="435360" y="1796040"/>
            <a:ext cx="11103360" cy="4245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697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35360" y="326520"/>
            <a:ext cx="11321280" cy="81648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35360" y="1796040"/>
            <a:ext cx="11103360" cy="4245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943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35360" y="326520"/>
            <a:ext cx="11321280" cy="81648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35360" y="1796040"/>
            <a:ext cx="5418240" cy="4245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6124800" y="1796040"/>
            <a:ext cx="5418240" cy="4245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7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35360" y="326520"/>
            <a:ext cx="11321280" cy="81648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88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ubTitle"/>
          </p:nvPr>
        </p:nvSpPr>
        <p:spPr>
          <a:xfrm>
            <a:off x="435360" y="326520"/>
            <a:ext cx="11321280" cy="3786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13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35360" y="326520"/>
            <a:ext cx="11321280" cy="81648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435360" y="1796040"/>
            <a:ext cx="5418240" cy="2025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435360" y="4013640"/>
            <a:ext cx="5418240" cy="2025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6124800" y="1796040"/>
            <a:ext cx="5418240" cy="4245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191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35360" y="326520"/>
            <a:ext cx="11321280" cy="81648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35360" y="1796040"/>
            <a:ext cx="5418240" cy="4245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6124800" y="1796040"/>
            <a:ext cx="5418240" cy="2025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6124800" y="4013640"/>
            <a:ext cx="5418240" cy="2025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231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35360" y="326520"/>
            <a:ext cx="11321280" cy="81648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35360" y="1796040"/>
            <a:ext cx="5418240" cy="2025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6124800" y="1796040"/>
            <a:ext cx="5418240" cy="2025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435360" y="4013640"/>
            <a:ext cx="11103360" cy="2025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447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0" y="163080"/>
            <a:ext cx="11756640" cy="1143000"/>
          </a:xfrm>
          <a:prstGeom prst="rect">
            <a:avLst/>
          </a:prstGeom>
          <a:solidFill>
            <a:srgbClr val="990000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2"/>
          <p:cNvSpPr/>
          <p:nvPr/>
        </p:nvSpPr>
        <p:spPr>
          <a:xfrm>
            <a:off x="1088160" y="6204600"/>
            <a:ext cx="10250400" cy="48996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PlaceHolder 3"/>
          <p:cNvSpPr>
            <a:spLocks noGrp="1"/>
          </p:cNvSpPr>
          <p:nvPr>
            <p:ph type="title"/>
          </p:nvPr>
        </p:nvSpPr>
        <p:spPr>
          <a:xfrm>
            <a:off x="435360" y="326520"/>
            <a:ext cx="11321280" cy="81648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2729" b="1">
                <a:latin typeface="Source Sans Pro Black"/>
              </a:rPr>
              <a:t>Click to edit the title text format</a:t>
            </a:r>
            <a:endParaRPr/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435360" y="1796040"/>
            <a:ext cx="11103360" cy="42454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360" b="1">
                <a:latin typeface="Source Sans Pro Semibold"/>
              </a:rPr>
              <a:t>Click to edit the outline text format</a:t>
            </a:r>
            <a:endParaRPr/>
          </a:p>
          <a:p>
            <a:pPr lvl="1"/>
            <a:r>
              <a:rPr lang="en-US" sz="2000">
                <a:latin typeface="Source Sans Pro Light"/>
              </a:rPr>
              <a:t>Second Outline Level</a:t>
            </a:r>
            <a:endParaRPr/>
          </a:p>
          <a:p>
            <a:pPr lvl="2"/>
            <a:r>
              <a:rPr lang="en-US" sz="1639">
                <a:latin typeface="Source Sans Pro Light"/>
              </a:rPr>
              <a:t>Third Outline Level</a:t>
            </a:r>
            <a:endParaRPr/>
          </a:p>
          <a:p>
            <a:pPr lvl="3"/>
            <a:r>
              <a:rPr lang="en-US" sz="1450">
                <a:latin typeface="Source Sans Pro Light"/>
              </a:rPr>
              <a:t>Fourth Outline Level</a:t>
            </a:r>
            <a:endParaRPr/>
          </a:p>
          <a:p>
            <a:pPr lvl="4"/>
            <a:r>
              <a:rPr lang="en-US" sz="1450">
                <a:latin typeface="Source Sans Pro Light"/>
              </a:rPr>
              <a:t>Fifth Outline Level</a:t>
            </a:r>
            <a:endParaRPr/>
          </a:p>
          <a:p>
            <a:pPr lvl="5"/>
            <a:r>
              <a:rPr lang="en-US" sz="1450">
                <a:latin typeface="Source Sans Pro Light"/>
              </a:rPr>
              <a:t>Sixth Outline Level</a:t>
            </a:r>
            <a:endParaRPr/>
          </a:p>
          <a:p>
            <a:pPr lvl="6"/>
            <a:r>
              <a:rPr lang="en-US" sz="1450">
                <a:latin typeface="Source Sans Pro Light"/>
              </a:rPr>
              <a:t>Seventh Outline Level</a:t>
            </a:r>
            <a:endParaRPr/>
          </a:p>
        </p:txBody>
      </p:sp>
      <p:sp>
        <p:nvSpPr>
          <p:cNvPr id="275" name="PlaceHolder 5"/>
          <p:cNvSpPr>
            <a:spLocks noGrp="1"/>
          </p:cNvSpPr>
          <p:nvPr>
            <p:ph type="ftr"/>
          </p:nvPr>
        </p:nvSpPr>
        <p:spPr>
          <a:xfrm>
            <a:off x="1306080" y="6204600"/>
            <a:ext cx="3918720" cy="489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276" name="Picture 275"/>
          <p:cNvPicPr/>
          <p:nvPr/>
        </p:nvPicPr>
        <p:blipFill>
          <a:blip r:embed="rId16"/>
          <a:stretch/>
        </p:blipFill>
        <p:spPr>
          <a:xfrm>
            <a:off x="10363200" y="274320"/>
            <a:ext cx="1269600" cy="942480"/>
          </a:xfrm>
          <a:prstGeom prst="rect">
            <a:avLst/>
          </a:prstGeom>
          <a:ln>
            <a:noFill/>
          </a:ln>
        </p:spPr>
      </p:pic>
      <p:sp>
        <p:nvSpPr>
          <p:cNvPr id="277" name="TextShape 6"/>
          <p:cNvSpPr txBox="1"/>
          <p:nvPr/>
        </p:nvSpPr>
        <p:spPr>
          <a:xfrm>
            <a:off x="10029600" y="6248520"/>
            <a:ext cx="1628640" cy="42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35783AFF-DFA5-4C06-9D47-07E61D5B4D49}" type="slidenum">
              <a:rPr lang="en-US" sz="1800">
                <a:latin typeface="Arial"/>
              </a:rPr>
              <a:t>‹#›</a:t>
            </a:fld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7760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iles.doe.mass.ed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haonline.or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haonline.or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iles.doe.mass.ed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arrierd@lpsma.net" TargetMode="External"/><Relationship Id="rId5" Type="http://schemas.openxmlformats.org/officeDocument/2006/relationships/hyperlink" Target="mailto:kustigianb@lpsma.net" TargetMode="External"/><Relationship Id="rId4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ousing.ma/leicester/repor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iles.doe.mass.ed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iles.doe.mass.ed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iles.doe.mass.ed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iles.doe.mass.ed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iles.doe.mass.ed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218113" y="3615654"/>
            <a:ext cx="6327965" cy="2172750"/>
          </a:xfrm>
        </p:spPr>
        <p:txBody>
          <a:bodyPr/>
          <a:lstStyle/>
          <a:p>
            <a:pPr algn="ctr"/>
            <a:r>
              <a:rPr lang="en-US" sz="3600" b="1" dirty="0" smtClean="0"/>
              <a:t>Leicester Public </a:t>
            </a:r>
            <a:r>
              <a:rPr lang="en-US" sz="3600" b="1" dirty="0" smtClean="0"/>
              <a:t>Schools</a:t>
            </a:r>
          </a:p>
          <a:p>
            <a:pPr algn="ctr"/>
            <a:r>
              <a:rPr lang="en-US" sz="3600" b="1" dirty="0" smtClean="0"/>
              <a:t>FY 2025 Budget Presentation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6:00PM </a:t>
            </a:r>
          </a:p>
          <a:p>
            <a:pPr algn="ctr"/>
            <a:r>
              <a:rPr lang="en-US" sz="3600" b="1" dirty="0" smtClean="0"/>
              <a:t>Leicester Town Hall</a:t>
            </a:r>
            <a:endParaRPr lang="en-US" sz="36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5872" y="326520"/>
            <a:ext cx="8610768" cy="81648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February 27, 2024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4" y="1248386"/>
            <a:ext cx="6149130" cy="2536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37" y="1361297"/>
            <a:ext cx="4847208" cy="484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07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0903" y="276837"/>
            <a:ext cx="9219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English Language Learners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2874" y="6266576"/>
            <a:ext cx="808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MA </a:t>
            </a:r>
            <a:r>
              <a:rPr lang="en-US" dirty="0"/>
              <a:t>DESE  </a:t>
            </a:r>
            <a:r>
              <a:rPr lang="en-US" dirty="0">
                <a:hlinkClick r:id="rId3"/>
              </a:rPr>
              <a:t>https://profiles.doe.mass.edu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631981"/>
              </p:ext>
            </p:extLst>
          </p:nvPr>
        </p:nvGraphicFramePr>
        <p:xfrm>
          <a:off x="553673" y="1354584"/>
          <a:ext cx="10737909" cy="4811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17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2874" y="276837"/>
            <a:ext cx="8882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Takeaways 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2874" y="1444210"/>
            <a:ext cx="10626741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/>
              <a:t>Less school aged students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/>
              <a:t>Growing over 65 population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/>
              <a:t>Changing demographics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/>
              <a:t>Increased needs of students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/>
              <a:t>Asked to do more with less $$$$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b="1" dirty="0"/>
          </a:p>
          <a:p>
            <a:r>
              <a:rPr lang="en-US" sz="4400" b="1" dirty="0" smtClean="0">
                <a:solidFill>
                  <a:srgbClr val="C00000"/>
                </a:solidFill>
              </a:rPr>
              <a:t>What do we do?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2874" y="276837"/>
            <a:ext cx="8882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How do we attract students? 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47223" y="1530869"/>
            <a:ext cx="461547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/>
              <a:t>What are students looking for?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/>
              <a:t>What are families looking for?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/>
              <a:t>What can make LPS more competitive?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b="1" dirty="0"/>
          </a:p>
        </p:txBody>
      </p:sp>
      <p:pic>
        <p:nvPicPr>
          <p:cNvPr id="5" name="Picture 2" descr="Competitive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7" y="1354583"/>
            <a:ext cx="6495956" cy="456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9715" y="290146"/>
            <a:ext cx="8885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Career Technical Education 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7292" y="1295146"/>
            <a:ext cx="504470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/>
              <a:t>AV- no longer accepting LPS students.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/>
              <a:t>50% acceptance rate at Tantasqua.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 smtClean="0"/>
              <a:t>Limited opportunities for LPS students.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/>
              <a:t>Demand for CTE greater than supply.</a:t>
            </a:r>
            <a:endParaRPr lang="en-US" sz="3200" b="1" dirty="0"/>
          </a:p>
        </p:txBody>
      </p:sp>
      <p:pic>
        <p:nvPicPr>
          <p:cNvPr id="2050" name="Picture 2" descr="Balancing Demand and Supply: Missteps, Misrepresentations and Solutions |  SupplyChain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584"/>
            <a:ext cx="7147292" cy="476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5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2874" y="292756"/>
            <a:ext cx="8961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Building and Property Maintenance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0754" y="1354584"/>
            <a:ext cx="50116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1/18/24 Channel 5 visit</a:t>
            </a:r>
            <a:endParaRPr lang="en-US" sz="3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Students built potting benches to be donated to Senior Center</a:t>
            </a:r>
          </a:p>
          <a:p>
            <a:endParaRPr lang="en-US" sz="3200" b="1" dirty="0" smtClean="0"/>
          </a:p>
          <a:p>
            <a:endParaRPr lang="en-US" sz="3200" b="1" dirty="0"/>
          </a:p>
        </p:txBody>
      </p:sp>
      <p:pic>
        <p:nvPicPr>
          <p:cNvPr id="2050" name="Picture 2" descr="The Home Depot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604" y="3532646"/>
            <a:ext cx="3098765" cy="311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3" y="1354584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44152"/>
            <a:ext cx="8961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Early Education and Care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7362" y="1354584"/>
            <a:ext cx="53046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To date, LPS has two Chapter 74 approved programs:</a:t>
            </a:r>
          </a:p>
          <a:p>
            <a:endParaRPr lang="en-US" sz="3200" b="1" dirty="0"/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3200" b="1" dirty="0" smtClean="0"/>
              <a:t>Building and Property Maintenance 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Early Education and Care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584"/>
            <a:ext cx="6669454" cy="50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350628"/>
            <a:ext cx="12298262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						</a:t>
            </a:r>
            <a:r>
              <a:rPr lang="en-US" sz="2800" b="1" dirty="0" smtClean="0"/>
              <a:t>Intent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				</a:t>
            </a:r>
            <a:r>
              <a:rPr lang="en-US" sz="2800" b="1" u="sng" dirty="0"/>
              <a:t>T</a:t>
            </a:r>
            <a:r>
              <a:rPr lang="en-US" sz="2800" b="1" u="sng" dirty="0" smtClean="0"/>
              <a:t>o Apply		Part A	</a:t>
            </a:r>
            <a:r>
              <a:rPr lang="en-US" sz="2800" b="1" u="sng" dirty="0"/>
              <a:t> </a:t>
            </a:r>
            <a:r>
              <a:rPr lang="en-US" sz="2800" b="1" u="sng" dirty="0" smtClean="0"/>
              <a:t>     Part B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1. Culinary Arts		 		 </a:t>
            </a:r>
            <a:r>
              <a:rPr lang="en-US" sz="2800" b="1" dirty="0" smtClean="0">
                <a:solidFill>
                  <a:srgbClr val="00B050"/>
                </a:solidFill>
              </a:rPr>
              <a:t>Approved 	 Approved</a:t>
            </a:r>
            <a:r>
              <a:rPr lang="en-US" sz="2800" b="1" dirty="0" smtClean="0"/>
              <a:t>       March </a:t>
            </a:r>
            <a:endParaRPr lang="en-US" sz="20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2. Health Assisting		 </a:t>
            </a:r>
            <a:r>
              <a:rPr lang="en-US" sz="2800" b="1" dirty="0"/>
              <a:t>	 </a:t>
            </a:r>
            <a:r>
              <a:rPr lang="en-US" sz="2800" b="1" dirty="0">
                <a:solidFill>
                  <a:srgbClr val="00B050"/>
                </a:solidFill>
              </a:rPr>
              <a:t>Approved </a:t>
            </a:r>
            <a:r>
              <a:rPr lang="en-US" sz="2800" b="1" dirty="0" smtClean="0">
                <a:solidFill>
                  <a:srgbClr val="00B050"/>
                </a:solidFill>
              </a:rPr>
              <a:t>	</a:t>
            </a:r>
            <a:r>
              <a:rPr lang="en-US" sz="2800" b="1" dirty="0">
                <a:solidFill>
                  <a:srgbClr val="00B050"/>
                </a:solidFill>
              </a:rPr>
              <a:t> Approved</a:t>
            </a:r>
            <a:r>
              <a:rPr lang="en-US" sz="2800" b="1" dirty="0"/>
              <a:t> </a:t>
            </a:r>
            <a:r>
              <a:rPr lang="en-US" sz="2800" b="1" dirty="0" smtClean="0"/>
              <a:t>      </a:t>
            </a:r>
            <a:r>
              <a:rPr lang="en-US" sz="2800" b="1" dirty="0"/>
              <a:t>March </a:t>
            </a:r>
            <a:endParaRPr lang="en-US" sz="20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3. </a:t>
            </a:r>
            <a:r>
              <a:rPr lang="en-US" sz="2800" b="1" dirty="0"/>
              <a:t>Veterinary Science			</a:t>
            </a:r>
            <a:r>
              <a:rPr lang="en-US" sz="2800" b="1" dirty="0">
                <a:solidFill>
                  <a:srgbClr val="00B050"/>
                </a:solidFill>
              </a:rPr>
              <a:t>Approved</a:t>
            </a:r>
            <a:r>
              <a:rPr lang="en-US" sz="2800" b="1" dirty="0"/>
              <a:t>	 	 </a:t>
            </a:r>
            <a:r>
              <a:rPr lang="en-US" sz="2800" b="1" dirty="0" smtClean="0">
                <a:solidFill>
                  <a:srgbClr val="00B050"/>
                </a:solidFill>
              </a:rPr>
              <a:t>Approved	      </a:t>
            </a:r>
            <a:r>
              <a:rPr lang="en-US" sz="2800" b="1" dirty="0" smtClean="0"/>
              <a:t>March</a:t>
            </a:r>
          </a:p>
          <a:p>
            <a:endParaRPr lang="en-US" sz="2800" b="1" dirty="0" smtClean="0">
              <a:solidFill>
                <a:srgbClr val="FFC000"/>
              </a:solidFill>
            </a:endParaRPr>
          </a:p>
          <a:p>
            <a:r>
              <a:rPr lang="en-US" sz="3200" b="1" i="1" dirty="0" smtClean="0">
                <a:solidFill>
                  <a:srgbClr val="C00000"/>
                </a:solidFill>
              </a:rPr>
              <a:t>Once you have 5 Chapter 74 approved programs= exploratory</a:t>
            </a:r>
            <a:endParaRPr lang="en-US" sz="3200" b="1" i="1" dirty="0">
              <a:solidFill>
                <a:srgbClr val="C00000"/>
              </a:solidFill>
            </a:endParaRPr>
          </a:p>
          <a:p>
            <a:endParaRPr lang="en-US" sz="4000" b="1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000" b="1" dirty="0" smtClean="0"/>
          </a:p>
          <a:p>
            <a:endParaRPr lang="en-US" sz="4000" b="1" dirty="0" smtClean="0"/>
          </a:p>
          <a:p>
            <a:endParaRPr lang="en-US" sz="4000" b="1" dirty="0"/>
          </a:p>
          <a:p>
            <a:endParaRPr lang="en-US" sz="6000" b="1" i="1" dirty="0" smtClean="0"/>
          </a:p>
          <a:p>
            <a:endParaRPr lang="en-US" sz="6000" b="1" i="1" dirty="0"/>
          </a:p>
          <a:p>
            <a:endParaRPr lang="en-US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837189" y="290946"/>
            <a:ext cx="8495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Chapter 74 Programs in process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654" y="5108331"/>
            <a:ext cx="11025554" cy="826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1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951" y="3489990"/>
            <a:ext cx="2604774" cy="23877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91450" y="1270472"/>
            <a:ext cx="7200550" cy="4898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Students may graduate with: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Food Handler Certification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OSHA 10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ServSafe Manager Certification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Allergen Certification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Certified Fundamental </a:t>
            </a:r>
            <a:r>
              <a:rPr lang="en-US" sz="2400" b="1" dirty="0" smtClean="0"/>
              <a:t>Cooks</a:t>
            </a:r>
          </a:p>
          <a:p>
            <a:endParaRPr lang="en-US" sz="1600" b="1" dirty="0"/>
          </a:p>
          <a:p>
            <a:r>
              <a:rPr lang="en-US" sz="2800" b="1" u="sng" dirty="0" smtClean="0"/>
              <a:t>Career Opportunities:</a:t>
            </a:r>
            <a:endParaRPr lang="en-US" sz="2800" b="1" u="sng" dirty="0"/>
          </a:p>
          <a:p>
            <a:pPr>
              <a:spcAft>
                <a:spcPts val="500"/>
              </a:spcAft>
            </a:pPr>
            <a:r>
              <a:rPr lang="en-US" sz="2400" b="1" dirty="0"/>
              <a:t>Prep </a:t>
            </a:r>
            <a:r>
              <a:rPr lang="en-US" sz="2400" b="1" dirty="0" smtClean="0"/>
              <a:t>Cook, Line Cook, Bus </a:t>
            </a:r>
            <a:r>
              <a:rPr lang="en-US" sz="2400" b="1" dirty="0"/>
              <a:t>P</a:t>
            </a:r>
            <a:r>
              <a:rPr lang="en-US" sz="2400" b="1" dirty="0" smtClean="0"/>
              <a:t>erson</a:t>
            </a:r>
            <a:endParaRPr lang="en-US" sz="2400" b="1" dirty="0"/>
          </a:p>
          <a:p>
            <a:pPr>
              <a:spcAft>
                <a:spcPts val="500"/>
              </a:spcAft>
            </a:pPr>
            <a:r>
              <a:rPr lang="en-US" sz="2400" b="1" dirty="0"/>
              <a:t>Bakery’s </a:t>
            </a:r>
            <a:r>
              <a:rPr lang="en-US" sz="2400" b="1" dirty="0" smtClean="0"/>
              <a:t>Assistant, Waiter/waitress, Dietary aid,</a:t>
            </a:r>
          </a:p>
          <a:p>
            <a:pPr>
              <a:spcAft>
                <a:spcPts val="500"/>
              </a:spcAft>
            </a:pPr>
            <a:r>
              <a:rPr lang="en-US" sz="2400" b="1" dirty="0" smtClean="0"/>
              <a:t>Banquet Server, </a:t>
            </a:r>
            <a:r>
              <a:rPr lang="en-US" sz="2400" b="1" dirty="0"/>
              <a:t>C</a:t>
            </a:r>
            <a:r>
              <a:rPr lang="en-US" sz="2400" b="1" dirty="0" smtClean="0"/>
              <a:t>ake Designer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68741" y="290946"/>
            <a:ext cx="8763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Culinary Arts (Ch. 74)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32" y="1599606"/>
            <a:ext cx="2186558" cy="2656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8601" y="1254005"/>
            <a:ext cx="82072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Students </a:t>
            </a:r>
            <a:r>
              <a:rPr lang="en-US" sz="2800" b="1" u="sng" dirty="0" smtClean="0"/>
              <a:t>may </a:t>
            </a:r>
            <a:r>
              <a:rPr lang="en-US" sz="2800" b="1" u="sng" dirty="0"/>
              <a:t>graduate with: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Basic Life Support (</a:t>
            </a:r>
            <a:r>
              <a:rPr lang="en-US" sz="2400" b="1" dirty="0" smtClean="0"/>
              <a:t>BLS)American </a:t>
            </a:r>
            <a:r>
              <a:rPr lang="en-US" sz="2400" b="1" dirty="0"/>
              <a:t>Heart </a:t>
            </a:r>
            <a:r>
              <a:rPr lang="en-US" sz="2400" b="1" dirty="0" smtClean="0"/>
              <a:t>Association</a:t>
            </a:r>
            <a:endParaRPr lang="en-US" sz="24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Certified Nursing Assistant/ </a:t>
            </a:r>
            <a:r>
              <a:rPr lang="en-US" sz="2400" b="1" dirty="0" smtClean="0"/>
              <a:t>Home </a:t>
            </a:r>
            <a:r>
              <a:rPr lang="en-US" sz="2400" b="1" dirty="0"/>
              <a:t>Health </a:t>
            </a:r>
            <a:r>
              <a:rPr lang="en-US" sz="2400" b="1" dirty="0" smtClean="0"/>
              <a:t>Aide</a:t>
            </a:r>
            <a:endParaRPr lang="en-US" sz="24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Alzheimer’s and Dementia Habilitation Training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OSHA 10</a:t>
            </a:r>
            <a:endParaRPr lang="en-US" sz="2400" b="1" dirty="0"/>
          </a:p>
          <a:p>
            <a:endParaRPr lang="en-US" sz="100" b="1" u="sng" dirty="0" smtClean="0"/>
          </a:p>
          <a:p>
            <a:pPr>
              <a:lnSpc>
                <a:spcPct val="150000"/>
              </a:lnSpc>
            </a:pPr>
            <a:endParaRPr lang="en-US" sz="1000" b="1" u="sng" dirty="0" smtClean="0"/>
          </a:p>
          <a:p>
            <a:pPr>
              <a:lnSpc>
                <a:spcPct val="150000"/>
              </a:lnSpc>
            </a:pPr>
            <a:r>
              <a:rPr lang="en-US" sz="2800" b="1" u="sng" dirty="0" smtClean="0"/>
              <a:t>Career </a:t>
            </a:r>
            <a:r>
              <a:rPr lang="en-US" sz="2800" b="1" u="sng" dirty="0"/>
              <a:t>Opportunities: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Certified Nurse </a:t>
            </a:r>
            <a:r>
              <a:rPr lang="en-US" sz="2400" b="1" dirty="0" smtClean="0"/>
              <a:t>Aide, Home </a:t>
            </a:r>
            <a:r>
              <a:rPr lang="en-US" sz="2400" b="1" dirty="0"/>
              <a:t>Health </a:t>
            </a:r>
            <a:r>
              <a:rPr lang="en-US" sz="2400" b="1" dirty="0" smtClean="0"/>
              <a:t>Aide, Patient </a:t>
            </a:r>
            <a:r>
              <a:rPr lang="en-US" sz="2400" b="1" dirty="0"/>
              <a:t>Care </a:t>
            </a:r>
            <a:endParaRPr lang="en-US" sz="2400" b="1" dirty="0" smtClean="0"/>
          </a:p>
          <a:p>
            <a:pPr>
              <a:spcAft>
                <a:spcPts val="1200"/>
              </a:spcAft>
            </a:pPr>
            <a:r>
              <a:rPr lang="en-US" sz="2400" b="1" dirty="0" smtClean="0"/>
              <a:t>Technician, EMT, Personal Care, Attendant, Dietary  </a:t>
            </a:r>
          </a:p>
          <a:p>
            <a:pPr>
              <a:spcAft>
                <a:spcPts val="600"/>
              </a:spcAft>
            </a:pPr>
            <a:r>
              <a:rPr lang="en-US" sz="2400" b="1" dirty="0" smtClean="0"/>
              <a:t>Aide, Geriatric Aide, Direct </a:t>
            </a:r>
            <a:r>
              <a:rPr lang="en-US" sz="2400" b="1" dirty="0"/>
              <a:t>Care </a:t>
            </a:r>
            <a:r>
              <a:rPr lang="en-US" sz="2400" b="1" dirty="0" smtClean="0"/>
              <a:t>Specialist</a:t>
            </a:r>
            <a:endParaRPr lang="en-US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912689" y="290946"/>
            <a:ext cx="8420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Health Assisting (Ch. 74)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94">
                        <a14:foregroundMark x1="34949" y1="9298" x2="35758" y2="28719"/>
                        <a14:foregroundMark x1="4848" y1="11364" x2="3838" y2="12397"/>
                        <a14:foregroundMark x1="3838" y1="13636" x2="3030" y2="12810"/>
                        <a14:backgroundMark x1="3030" y1="12810" x2="3030" y2="12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809" y="1749287"/>
            <a:ext cx="3194686" cy="3123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7971" y="1254005"/>
            <a:ext cx="554791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 b="1" u="sng" dirty="0" smtClean="0"/>
          </a:p>
          <a:p>
            <a:pPr>
              <a:lnSpc>
                <a:spcPct val="150000"/>
              </a:lnSpc>
            </a:pPr>
            <a:endParaRPr lang="en-US" sz="1000" b="1" u="sng" dirty="0" smtClean="0"/>
          </a:p>
          <a:p>
            <a:pPr>
              <a:lnSpc>
                <a:spcPct val="150000"/>
              </a:lnSpc>
            </a:pPr>
            <a:r>
              <a:rPr lang="en-US" sz="2800" b="1" u="sng" dirty="0" smtClean="0"/>
              <a:t>Concerns: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No partner to date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Application due 3/18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Costly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On hold for </a:t>
            </a:r>
            <a:r>
              <a:rPr lang="en-US" sz="2800" b="1" dirty="0" smtClean="0"/>
              <a:t>now and pick up part B next year. 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12689" y="290946"/>
            <a:ext cx="8420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Veterinary Science (Ch. 74)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4" y="1354584"/>
            <a:ext cx="6493396" cy="487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2873" y="276837"/>
            <a:ext cx="9042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“Times </a:t>
            </a:r>
            <a:r>
              <a:rPr lang="en-US" sz="4800" b="1" dirty="0">
                <a:solidFill>
                  <a:schemeClr val="bg1"/>
                </a:solidFill>
              </a:rPr>
              <a:t>T</a:t>
            </a:r>
            <a:r>
              <a:rPr lang="en-US" sz="4800" b="1" dirty="0" smtClean="0">
                <a:solidFill>
                  <a:schemeClr val="bg1"/>
                </a:solidFill>
              </a:rPr>
              <a:t>hey Are A-Changing”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  <p:pic>
        <p:nvPicPr>
          <p:cNvPr id="1028" name="Picture 4" descr="Bob Dylan - The Times They Are a-Changin' [LIVE IN ENGLAND - 1965]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43" y="1354584"/>
            <a:ext cx="8583290" cy="482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910" y="326520"/>
            <a:ext cx="10011730" cy="816480"/>
          </a:xfrm>
        </p:spPr>
        <p:txBody>
          <a:bodyPr/>
          <a:lstStyle/>
          <a:p>
            <a:r>
              <a:rPr lang="en-US" sz="4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CVTE </a:t>
            </a:r>
            <a:r>
              <a:rPr lang="en-US" sz="4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TUITION COSTS</a:t>
            </a:r>
            <a:endParaRPr lang="en-US" sz="44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667795"/>
              </p:ext>
            </p:extLst>
          </p:nvPr>
        </p:nvGraphicFramePr>
        <p:xfrm>
          <a:off x="125899" y="1502397"/>
          <a:ext cx="11781181" cy="11762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5439">
                  <a:extLst>
                    <a:ext uri="{9D8B030D-6E8A-4147-A177-3AD203B41FA5}">
                      <a16:colId xmlns:a16="http://schemas.microsoft.com/office/drawing/2014/main" val="1427398692"/>
                    </a:ext>
                  </a:extLst>
                </a:gridCol>
                <a:gridCol w="1295106">
                  <a:extLst>
                    <a:ext uri="{9D8B030D-6E8A-4147-A177-3AD203B41FA5}">
                      <a16:colId xmlns:a16="http://schemas.microsoft.com/office/drawing/2014/main" val="1383224627"/>
                    </a:ext>
                  </a:extLst>
                </a:gridCol>
                <a:gridCol w="1295106">
                  <a:extLst>
                    <a:ext uri="{9D8B030D-6E8A-4147-A177-3AD203B41FA5}">
                      <a16:colId xmlns:a16="http://schemas.microsoft.com/office/drawing/2014/main" val="2637084515"/>
                    </a:ext>
                  </a:extLst>
                </a:gridCol>
                <a:gridCol w="1295106">
                  <a:extLst>
                    <a:ext uri="{9D8B030D-6E8A-4147-A177-3AD203B41FA5}">
                      <a16:colId xmlns:a16="http://schemas.microsoft.com/office/drawing/2014/main" val="3652398591"/>
                    </a:ext>
                  </a:extLst>
                </a:gridCol>
                <a:gridCol w="1295106">
                  <a:extLst>
                    <a:ext uri="{9D8B030D-6E8A-4147-A177-3AD203B41FA5}">
                      <a16:colId xmlns:a16="http://schemas.microsoft.com/office/drawing/2014/main" val="3228757408"/>
                    </a:ext>
                  </a:extLst>
                </a:gridCol>
                <a:gridCol w="1295106">
                  <a:extLst>
                    <a:ext uri="{9D8B030D-6E8A-4147-A177-3AD203B41FA5}">
                      <a16:colId xmlns:a16="http://schemas.microsoft.com/office/drawing/2014/main" val="1604027915"/>
                    </a:ext>
                  </a:extLst>
                </a:gridCol>
                <a:gridCol w="1295106">
                  <a:extLst>
                    <a:ext uri="{9D8B030D-6E8A-4147-A177-3AD203B41FA5}">
                      <a16:colId xmlns:a16="http://schemas.microsoft.com/office/drawing/2014/main" val="770582151"/>
                    </a:ext>
                  </a:extLst>
                </a:gridCol>
                <a:gridCol w="1295106">
                  <a:extLst>
                    <a:ext uri="{9D8B030D-6E8A-4147-A177-3AD203B41FA5}">
                      <a16:colId xmlns:a16="http://schemas.microsoft.com/office/drawing/2014/main" val="3664034469"/>
                    </a:ext>
                  </a:extLst>
                </a:gridCol>
              </a:tblGrid>
              <a:tr h="392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Description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FY20  Costs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FY21 Costs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FY22 Costs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FY23 Costs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FY24 Costs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FY25 Cost Projections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FY26 Cost Projections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4633486"/>
                  </a:ext>
                </a:extLst>
              </a:tr>
              <a:tr h="2613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Tuition Assabet &amp; Tantasqua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01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$           1,198,317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$           1,095,205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$           1,346,325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$              979,766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$           1,092,869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$              960,342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$              530,569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1635999"/>
                  </a:ext>
                </a:extLst>
              </a:tr>
              <a:tr h="2613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Transportation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01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$              150,000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$              155,000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$              160,000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$              162,000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$              165,600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$              131,000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$              138,000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8787245"/>
                  </a:ext>
                </a:extLst>
              </a:tr>
              <a:tr h="2613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$              703,869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$           1,250,205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$           1,506,325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$           1,141,766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$           1,258,469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$           1,091,342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 $              668,569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253523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448628" y="2948609"/>
          <a:ext cx="8092937" cy="318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0337" y="1484852"/>
            <a:ext cx="12262338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						</a:t>
            </a:r>
            <a:r>
              <a:rPr lang="en-US" sz="2800" b="1" dirty="0" smtClean="0"/>
              <a:t>Intent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				</a:t>
            </a:r>
            <a:r>
              <a:rPr lang="en-US" sz="2800" b="1" u="sng" dirty="0"/>
              <a:t>T</a:t>
            </a:r>
            <a:r>
              <a:rPr lang="en-US" sz="2800" b="1" u="sng" dirty="0" smtClean="0"/>
              <a:t>o Apply		Part A		Part B</a:t>
            </a:r>
          </a:p>
          <a:p>
            <a:pPr>
              <a:spcBef>
                <a:spcPts val="600"/>
              </a:spcBef>
            </a:pPr>
            <a:r>
              <a:rPr lang="en-US" sz="2800" b="1" dirty="0" smtClean="0"/>
              <a:t> 	Business &amp; Finance		</a:t>
            </a:r>
            <a:r>
              <a:rPr lang="en-US" sz="2800" b="1" dirty="0" smtClean="0">
                <a:solidFill>
                  <a:srgbClr val="00B050"/>
                </a:solidFill>
              </a:rPr>
              <a:t>Approved		Approved</a:t>
            </a:r>
            <a:r>
              <a:rPr lang="en-US" sz="2800" b="1" dirty="0" smtClean="0"/>
              <a:t>     February</a:t>
            </a:r>
          </a:p>
          <a:p>
            <a:endParaRPr lang="en-US" sz="2800" b="1" dirty="0"/>
          </a:p>
          <a:p>
            <a:r>
              <a:rPr lang="en-US" sz="2800" b="1" dirty="0" smtClean="0"/>
              <a:t>	Advanced Manufacturing   </a:t>
            </a:r>
            <a:r>
              <a:rPr lang="en-US" sz="2800" b="1" dirty="0">
                <a:solidFill>
                  <a:srgbClr val="00B050"/>
                </a:solidFill>
              </a:rPr>
              <a:t>Star</a:t>
            </a:r>
            <a:r>
              <a:rPr lang="en-US" sz="2800" b="1" dirty="0" smtClean="0">
                <a:solidFill>
                  <a:srgbClr val="00B050"/>
                </a:solidFill>
              </a:rPr>
              <a:t>ted 2023-2024</a:t>
            </a:r>
          </a:p>
          <a:p>
            <a:pPr marL="514350" indent="-514350">
              <a:buAutoNum type="arabicPeriod"/>
            </a:pPr>
            <a:endParaRPr lang="en-US" sz="2800" b="1" dirty="0"/>
          </a:p>
          <a:p>
            <a:endParaRPr lang="en-US" sz="3200" b="1" dirty="0" smtClean="0"/>
          </a:p>
          <a:p>
            <a:endParaRPr lang="en-US" sz="2800" b="1" dirty="0" smtClean="0"/>
          </a:p>
          <a:p>
            <a:endParaRPr lang="en-US" sz="4000" b="1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4000" b="1" dirty="0" smtClean="0"/>
          </a:p>
          <a:p>
            <a:endParaRPr lang="en-US" sz="4000" b="1" dirty="0" smtClean="0"/>
          </a:p>
          <a:p>
            <a:endParaRPr lang="en-US" sz="4000" b="1" dirty="0"/>
          </a:p>
          <a:p>
            <a:endParaRPr lang="en-US" sz="6000" b="1" i="1" dirty="0" smtClean="0"/>
          </a:p>
          <a:p>
            <a:endParaRPr lang="en-US" sz="6000" b="1" i="1" dirty="0"/>
          </a:p>
          <a:p>
            <a:endParaRPr lang="en-US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004291" y="290946"/>
            <a:ext cx="8328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Innovation Pathways to date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8992" y="290946"/>
            <a:ext cx="8723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C.N.A. &amp; Fire Science non ch. 74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584"/>
            <a:ext cx="6289964" cy="4717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55" y="1353733"/>
            <a:ext cx="6291098" cy="4718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2873" y="6260123"/>
            <a:ext cx="8569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LHS graduates need to be college and career ready.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265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507" y="326520"/>
            <a:ext cx="10449133" cy="81648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How has the CMHA impacted LPS?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7461" y="1485900"/>
            <a:ext cx="61743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/>
              <a:t>All three buildings are at capacity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Barrett Hall (20 families)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Hampshire Hall (21 families)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/>
              <a:t>Berkshire Hall (22 families)</a:t>
            </a:r>
          </a:p>
          <a:p>
            <a:endParaRPr lang="en-US" sz="3200" b="1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67254" y="6267287"/>
            <a:ext cx="4499446" cy="378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3"/>
              </a:rPr>
              <a:t>https://www.cmhaonline.org</a:t>
            </a:r>
            <a:r>
              <a:rPr lang="en-US" b="1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485900"/>
            <a:ext cx="5803785" cy="43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507" y="326520"/>
            <a:ext cx="10449133" cy="81648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How has the CMHA impacted LPS?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0162" y="1230923"/>
            <a:ext cx="8141677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To date, 17 students:</a:t>
            </a:r>
          </a:p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LES 7 students</a:t>
            </a:r>
          </a:p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LMS 4 students </a:t>
            </a:r>
          </a:p>
          <a:p>
            <a:pPr marL="571500" indent="-5715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LHS 6 students</a:t>
            </a:r>
          </a:p>
          <a:p>
            <a:r>
              <a:rPr lang="en-US" sz="3200" b="1" dirty="0" smtClean="0"/>
              <a:t>Majority of children are 0-3 years old.</a:t>
            </a:r>
          </a:p>
          <a:p>
            <a:endParaRPr lang="en-US" sz="2000" b="1" dirty="0"/>
          </a:p>
          <a:p>
            <a:r>
              <a:rPr lang="en-US" sz="3200" b="1" dirty="0" smtClean="0"/>
              <a:t>Other costs include: transportation, special education, ELL etc.    </a:t>
            </a:r>
          </a:p>
          <a:p>
            <a:endParaRPr lang="en-US" sz="3200" b="1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67254" y="6267287"/>
            <a:ext cx="4499446" cy="378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3"/>
              </a:rPr>
              <a:t>https://www.cmhaonline.org</a:t>
            </a:r>
            <a:r>
              <a:rPr lang="en-US" b="1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62" y="1354583"/>
            <a:ext cx="3602200" cy="48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tayrelevant.info/wp-content/uploads/2019/03/transparenc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" r="817"/>
          <a:stretch/>
        </p:blipFill>
        <p:spPr bwMode="auto">
          <a:xfrm>
            <a:off x="1489425" y="1395350"/>
            <a:ext cx="8462097" cy="475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2965" y="276837"/>
            <a:ext cx="8422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FY 2025 Budget Update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2873" y="462441"/>
            <a:ext cx="9150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FY2025 Budget ~ Zero Based Budget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5299" y="1354584"/>
            <a:ext cx="562100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Staffing 18-22 </a:t>
            </a:r>
            <a:r>
              <a:rPr lang="en-US" sz="2800" b="1" dirty="0"/>
              <a:t>program based on need 1 </a:t>
            </a:r>
            <a:r>
              <a:rPr lang="en-US" sz="2800" b="1" dirty="0" smtClean="0"/>
              <a:t>teacher and 1 </a:t>
            </a:r>
            <a:r>
              <a:rPr lang="en-US" sz="2800" b="1" dirty="0"/>
              <a:t>para. </a:t>
            </a:r>
          </a:p>
          <a:p>
            <a:endParaRPr lang="en-US" sz="2800" b="1" dirty="0"/>
          </a:p>
          <a:p>
            <a:r>
              <a:rPr lang="en-US" sz="2800" b="1" dirty="0" smtClean="0"/>
              <a:t>Chapter 74 teachers (2)- Health Assisting &amp; Culinary.</a:t>
            </a:r>
          </a:p>
          <a:p>
            <a:endParaRPr lang="en-US" sz="2800" b="1" dirty="0"/>
          </a:p>
          <a:p>
            <a:r>
              <a:rPr lang="en-US" sz="2800" b="1" dirty="0"/>
              <a:t>Continued full time SRO &amp; school safety campus monitors. 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2247" y="652338"/>
            <a:ext cx="4767712" cy="6172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074" y="383225"/>
            <a:ext cx="8923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Out of District SPED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50293" y="1424753"/>
          <a:ext cx="4882393" cy="445456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076419">
                  <a:extLst>
                    <a:ext uri="{9D8B030D-6E8A-4147-A177-3AD203B41FA5}">
                      <a16:colId xmlns:a16="http://schemas.microsoft.com/office/drawing/2014/main" val="1356395856"/>
                    </a:ext>
                  </a:extLst>
                </a:gridCol>
                <a:gridCol w="2805974">
                  <a:extLst>
                    <a:ext uri="{9D8B030D-6E8A-4147-A177-3AD203B41FA5}">
                      <a16:colId xmlns:a16="http://schemas.microsoft.com/office/drawing/2014/main" val="2771348887"/>
                    </a:ext>
                  </a:extLst>
                </a:gridCol>
              </a:tblGrid>
              <a:tr h="404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FY'15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1.53%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75955387"/>
                  </a:ext>
                </a:extLst>
              </a:tr>
              <a:tr h="404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FY'16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1.40%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6762751"/>
                  </a:ext>
                </a:extLst>
              </a:tr>
              <a:tr h="404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FY'17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1.83%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0852731"/>
                  </a:ext>
                </a:extLst>
              </a:tr>
              <a:tr h="404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FY'18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1.15%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18497838"/>
                  </a:ext>
                </a:extLst>
              </a:tr>
              <a:tr h="404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FY'19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2.33%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82417021"/>
                  </a:ext>
                </a:extLst>
              </a:tr>
              <a:tr h="404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FY'20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1.63%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51771368"/>
                  </a:ext>
                </a:extLst>
              </a:tr>
              <a:tr h="404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FY'21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2.72%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21301874"/>
                  </a:ext>
                </a:extLst>
              </a:tr>
              <a:tr h="404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FY'22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2.26%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03071826"/>
                  </a:ext>
                </a:extLst>
              </a:tr>
              <a:tr h="404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FY'23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2.54%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24535595"/>
                  </a:ext>
                </a:extLst>
              </a:tr>
              <a:tr h="404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FY'24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14.00%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79526837"/>
                  </a:ext>
                </a:extLst>
              </a:tr>
              <a:tr h="404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FY'25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aseline="0" dirty="0">
                          <a:effectLst/>
                        </a:rPr>
                        <a:t> 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4.69%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8735372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17" b="9025"/>
          <a:stretch/>
        </p:blipFill>
        <p:spPr>
          <a:xfrm>
            <a:off x="6804561" y="1245053"/>
            <a:ext cx="4882620" cy="5054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6738" y="483812"/>
            <a:ext cx="9211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FY 2025 Budget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5461" y="6254894"/>
            <a:ext cx="1062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Many communities are dealing with same issue.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4854" y="2067945"/>
            <a:ext cx="4672941" cy="312603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75697" y="1719746"/>
          <a:ext cx="5879198" cy="418561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977521">
                  <a:extLst>
                    <a:ext uri="{9D8B030D-6E8A-4147-A177-3AD203B41FA5}">
                      <a16:colId xmlns:a16="http://schemas.microsoft.com/office/drawing/2014/main" val="1269815361"/>
                    </a:ext>
                  </a:extLst>
                </a:gridCol>
                <a:gridCol w="1901677">
                  <a:extLst>
                    <a:ext uri="{9D8B030D-6E8A-4147-A177-3AD203B41FA5}">
                      <a16:colId xmlns:a16="http://schemas.microsoft.com/office/drawing/2014/main" val="889155287"/>
                    </a:ext>
                  </a:extLst>
                </a:gridCol>
              </a:tblGrid>
              <a:tr h="37128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Special Education COSTS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885282"/>
                  </a:ext>
                </a:extLst>
              </a:tr>
              <a:tr h="5504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EXPENSE CATEGORY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AMOUNT  </a:t>
                      </a:r>
                    </a:p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2024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445138"/>
                  </a:ext>
                </a:extLst>
              </a:tr>
              <a:tr h="362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SPED TRANS IN DISTRICT PUBLIC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213,630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2010836"/>
                  </a:ext>
                </a:extLst>
              </a:tr>
              <a:tr h="362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HS SPED SALARIES TEACHER AIDES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210,223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546780"/>
                  </a:ext>
                </a:extLst>
              </a:tr>
              <a:tr h="362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SPED-IN STATE PROGRAMS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207,171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1350857"/>
                  </a:ext>
                </a:extLst>
              </a:tr>
              <a:tr h="362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MIDDLES SPED SALARIES TEACHER AIDES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202,731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9216455"/>
                  </a:ext>
                </a:extLst>
              </a:tr>
              <a:tr h="362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ELE SPED TEACHER AIDES SALARIES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166,550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8344171"/>
                  </a:ext>
                </a:extLst>
              </a:tr>
              <a:tr h="362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MIDDLE SPED SALARIES TEACHERS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162,953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0015740"/>
                  </a:ext>
                </a:extLst>
              </a:tr>
              <a:tr h="362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SPED TRANS OOD PRIVATE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102,714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2332184"/>
                  </a:ext>
                </a:extLst>
              </a:tr>
              <a:tr h="3626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 SPED - CONTRACTED SERVICES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811365"/>
                  </a:ext>
                </a:extLst>
              </a:tr>
              <a:tr h="362648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1,355,878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402402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5881" y="1578178"/>
            <a:ext cx="5998433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Utility bills continue to increase across the board 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FY 2024 budget will be overspent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Still difficult to accurately predict</a:t>
            </a:r>
            <a:endParaRPr lang="en-US" sz="2800" b="1" dirty="0"/>
          </a:p>
          <a:p>
            <a:r>
              <a:rPr lang="en-US" sz="2800" b="1" dirty="0" smtClean="0"/>
              <a:t>				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61688" y="294182"/>
            <a:ext cx="8797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FY2025 Budget ~ 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>
                <a:solidFill>
                  <a:schemeClr val="bg1"/>
                </a:solidFill>
              </a:rPr>
              <a:t>$ </a:t>
            </a:r>
            <a:r>
              <a:rPr lang="en-US" sz="2800" b="1" i="1" dirty="0" smtClean="0">
                <a:solidFill>
                  <a:schemeClr val="bg1"/>
                </a:solidFill>
              </a:rPr>
              <a:t>60,248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Increase in utility bills.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191" y="4799087"/>
            <a:ext cx="2717540" cy="1367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76" y="1726074"/>
            <a:ext cx="4877481" cy="3286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2874" y="276837"/>
            <a:ext cx="8882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Decreasing Student Population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2874" y="6266576"/>
            <a:ext cx="808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https://profiles.doe.mass.edu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777895"/>
              </p:ext>
            </p:extLst>
          </p:nvPr>
        </p:nvGraphicFramePr>
        <p:xfrm>
          <a:off x="430823" y="1354584"/>
          <a:ext cx="8651631" cy="4747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548446" y="2215662"/>
            <a:ext cx="2505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LPS down 567 students over 25 years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379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725" y="1451295"/>
            <a:ext cx="1198227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/>
              <a:t>	School Committee Recommended		$22,086,109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	Leicester Budget					</a:t>
            </a:r>
            <a:r>
              <a:rPr lang="en-US" sz="2800" b="1" u="sng" dirty="0" smtClean="0"/>
              <a:t>$20,630,236 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	</a:t>
            </a:r>
            <a:r>
              <a:rPr lang="en-US" sz="2800" b="1" dirty="0" smtClean="0"/>
              <a:t>Difference							$  1,455,873</a:t>
            </a:r>
          </a:p>
          <a:p>
            <a:pPr>
              <a:spcAft>
                <a:spcPts val="600"/>
              </a:spcAft>
            </a:pPr>
            <a:r>
              <a:rPr lang="en-US" sz="2800" b="1" dirty="0" smtClean="0"/>
              <a:t>					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	Special Education Stabilization			$     681,604</a:t>
            </a:r>
            <a:endParaRPr lang="en-US" sz="2800" b="1" dirty="0"/>
          </a:p>
          <a:p>
            <a:pPr>
              <a:spcAft>
                <a:spcPts val="1200"/>
              </a:spcAft>
            </a:pPr>
            <a:r>
              <a:rPr lang="en-US" sz="2800" b="1" dirty="0" smtClean="0"/>
              <a:t>	School Choice </a:t>
            </a:r>
            <a:r>
              <a:rPr lang="en-US" sz="2800" b="1" dirty="0"/>
              <a:t>o</a:t>
            </a:r>
            <a:r>
              <a:rPr lang="en-US" sz="2800" b="1" dirty="0" smtClean="0"/>
              <a:t>ffset					</a:t>
            </a:r>
            <a:r>
              <a:rPr lang="en-US" sz="2800" b="1" u="sng" dirty="0" smtClean="0"/>
              <a:t>$     774,269</a:t>
            </a:r>
          </a:p>
          <a:p>
            <a:pPr>
              <a:spcAft>
                <a:spcPts val="600"/>
              </a:spcAft>
            </a:pPr>
            <a:r>
              <a:rPr lang="en-US" sz="2800" b="1" dirty="0" smtClean="0"/>
              <a:t>	Total Additional Support</a:t>
            </a:r>
            <a:r>
              <a:rPr lang="en-US" sz="2800" b="1" dirty="0"/>
              <a:t>				$ </a:t>
            </a:r>
            <a:r>
              <a:rPr lang="en-US" sz="2800" b="1" dirty="0" smtClean="0"/>
              <a:t> 1,455,873      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								</a:t>
            </a:r>
          </a:p>
          <a:p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84851" y="290946"/>
            <a:ext cx="884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School Committee will vote budget 3/19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4851" y="290946"/>
            <a:ext cx="884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FY 2025 Budget Book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507" y="1947202"/>
            <a:ext cx="4740946" cy="3555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9956" y="1577130"/>
            <a:ext cx="55283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Questions </a:t>
            </a:r>
          </a:p>
          <a:p>
            <a:endParaRPr lang="en-US" sz="3200" b="1" dirty="0"/>
          </a:p>
          <a:p>
            <a:r>
              <a:rPr lang="en-US" sz="3200" b="1" dirty="0" smtClean="0">
                <a:hlinkClick r:id="rId5"/>
              </a:rPr>
              <a:t>kustigianb@lpsma.net</a:t>
            </a:r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>
                <a:hlinkClick r:id="rId6"/>
              </a:rPr>
              <a:t>carrierd@lpsma.net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142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66" name="Rectangle 38"/>
          <p:cNvSpPr>
            <a:spLocks noChangeArrowheads="1"/>
          </p:cNvSpPr>
          <p:nvPr/>
        </p:nvSpPr>
        <p:spPr bwMode="auto">
          <a:xfrm>
            <a:off x="762000" y="1841941"/>
            <a:ext cx="2438400" cy="876300"/>
          </a:xfrm>
          <a:prstGeom prst="rect">
            <a:avLst/>
          </a:prstGeom>
          <a:solidFill>
            <a:srgbClr val="C000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Governor’s Budget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January </a:t>
            </a:r>
            <a:r>
              <a:rPr lang="en-US" sz="1600" b="1" dirty="0" smtClean="0">
                <a:solidFill>
                  <a:schemeClr val="bg1"/>
                </a:solidFill>
              </a:rPr>
              <a:t>2024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9368" name="Rectangle 40"/>
          <p:cNvSpPr>
            <a:spLocks noChangeArrowheads="1"/>
          </p:cNvSpPr>
          <p:nvPr/>
        </p:nvSpPr>
        <p:spPr bwMode="auto">
          <a:xfrm>
            <a:off x="762000" y="3152911"/>
            <a:ext cx="2438400" cy="6858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House Budget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April </a:t>
            </a:r>
            <a:r>
              <a:rPr lang="en-US" b="1" dirty="0" smtClean="0">
                <a:solidFill>
                  <a:schemeClr val="bg1"/>
                </a:solidFill>
              </a:rPr>
              <a:t>2024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9369" name="Rectangle 41"/>
          <p:cNvSpPr>
            <a:spLocks noChangeArrowheads="1"/>
          </p:cNvSpPr>
          <p:nvPr/>
        </p:nvSpPr>
        <p:spPr bwMode="auto">
          <a:xfrm>
            <a:off x="762000" y="4345213"/>
            <a:ext cx="2438400" cy="6858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Senate Budget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May </a:t>
            </a:r>
            <a:r>
              <a:rPr lang="en-US" b="1" dirty="0" smtClean="0">
                <a:solidFill>
                  <a:schemeClr val="bg1"/>
                </a:solidFill>
              </a:rPr>
              <a:t>2024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9370" name="Rectangle 42"/>
          <p:cNvSpPr>
            <a:spLocks noChangeArrowheads="1"/>
          </p:cNvSpPr>
          <p:nvPr/>
        </p:nvSpPr>
        <p:spPr bwMode="auto">
          <a:xfrm>
            <a:off x="762000" y="5465683"/>
            <a:ext cx="2438400" cy="685800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Final Budget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June 30, </a:t>
            </a:r>
            <a:r>
              <a:rPr lang="en-US" b="1" dirty="0" smtClean="0">
                <a:solidFill>
                  <a:schemeClr val="bg1"/>
                </a:solidFill>
              </a:rPr>
              <a:t>2024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9377" name="Rectangle 49"/>
          <p:cNvSpPr>
            <a:spLocks noChangeArrowheads="1"/>
          </p:cNvSpPr>
          <p:nvPr/>
        </p:nvSpPr>
        <p:spPr bwMode="auto">
          <a:xfrm>
            <a:off x="6705600" y="5545158"/>
            <a:ext cx="3048000" cy="865908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600"/>
              </a:spcBef>
            </a:pPr>
            <a:endParaRPr lang="en-US" sz="1050" b="1" dirty="0" smtClean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Leicester 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Town Mtg</a:t>
            </a:r>
            <a:r>
              <a:rPr lang="en-US" b="1" dirty="0" smtClean="0">
                <a:solidFill>
                  <a:schemeClr val="bg1"/>
                </a:solidFill>
              </a:rPr>
              <a:t>. May 7, 2023 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9379" name="Rectangle 51"/>
          <p:cNvSpPr>
            <a:spLocks noChangeArrowheads="1"/>
          </p:cNvSpPr>
          <p:nvPr/>
        </p:nvSpPr>
        <p:spPr bwMode="auto">
          <a:xfrm>
            <a:off x="6705600" y="1676595"/>
            <a:ext cx="3048000" cy="918493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Initial Budget Presented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February 27, 2024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AutoShape 43"/>
          <p:cNvSpPr>
            <a:spLocks noChangeArrowheads="1"/>
          </p:cNvSpPr>
          <p:nvPr/>
        </p:nvSpPr>
        <p:spPr bwMode="auto">
          <a:xfrm>
            <a:off x="7969827" y="2642756"/>
            <a:ext cx="304800" cy="228600"/>
          </a:xfrm>
          <a:prstGeom prst="downArrow">
            <a:avLst>
              <a:gd name="adj1" fmla="val 50000"/>
              <a:gd name="adj2" fmla="val 28571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6705600" y="2904846"/>
            <a:ext cx="3048000" cy="638579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Meet with SC, BFA, FAC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February 29, 2024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AutoShape 43"/>
          <p:cNvSpPr>
            <a:spLocks noChangeArrowheads="1"/>
          </p:cNvSpPr>
          <p:nvPr/>
        </p:nvSpPr>
        <p:spPr bwMode="auto">
          <a:xfrm>
            <a:off x="7969827" y="3568721"/>
            <a:ext cx="304800" cy="228600"/>
          </a:xfrm>
          <a:prstGeom prst="downArrow">
            <a:avLst>
              <a:gd name="adj1" fmla="val 50000"/>
              <a:gd name="adj2" fmla="val 28571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33" name="AutoShape 43"/>
          <p:cNvSpPr>
            <a:spLocks noChangeArrowheads="1"/>
          </p:cNvSpPr>
          <p:nvPr/>
        </p:nvSpPr>
        <p:spPr bwMode="auto">
          <a:xfrm>
            <a:off x="7969827" y="4447820"/>
            <a:ext cx="304800" cy="228600"/>
          </a:xfrm>
          <a:prstGeom prst="downArrow">
            <a:avLst>
              <a:gd name="adj1" fmla="val 50000"/>
              <a:gd name="adj2" fmla="val 28571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27" name="AutoShape 43"/>
          <p:cNvSpPr>
            <a:spLocks noChangeArrowheads="1"/>
          </p:cNvSpPr>
          <p:nvPr/>
        </p:nvSpPr>
        <p:spPr bwMode="auto">
          <a:xfrm>
            <a:off x="1752600" y="2757056"/>
            <a:ext cx="304800" cy="228600"/>
          </a:xfrm>
          <a:prstGeom prst="downArrow">
            <a:avLst>
              <a:gd name="adj1" fmla="val 50000"/>
              <a:gd name="adj2" fmla="val 2857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29" name="AutoShape 43"/>
          <p:cNvSpPr>
            <a:spLocks noChangeArrowheads="1"/>
          </p:cNvSpPr>
          <p:nvPr/>
        </p:nvSpPr>
        <p:spPr bwMode="auto">
          <a:xfrm>
            <a:off x="1752600" y="4065096"/>
            <a:ext cx="304800" cy="228600"/>
          </a:xfrm>
          <a:prstGeom prst="downArrow">
            <a:avLst>
              <a:gd name="adj1" fmla="val 50000"/>
              <a:gd name="adj2" fmla="val 28571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30" name="AutoShape 43"/>
          <p:cNvSpPr>
            <a:spLocks noChangeArrowheads="1"/>
          </p:cNvSpPr>
          <p:nvPr/>
        </p:nvSpPr>
        <p:spPr bwMode="auto">
          <a:xfrm>
            <a:off x="1752600" y="5134048"/>
            <a:ext cx="304800" cy="228600"/>
          </a:xfrm>
          <a:prstGeom prst="downArrow">
            <a:avLst>
              <a:gd name="adj1" fmla="val 50000"/>
              <a:gd name="adj2" fmla="val 28571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17072" y="304800"/>
            <a:ext cx="8992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FY </a:t>
            </a:r>
            <a:r>
              <a:rPr lang="en-US" sz="5400" b="1" dirty="0" smtClean="0">
                <a:solidFill>
                  <a:schemeClr val="bg1"/>
                </a:solidFill>
              </a:rPr>
              <a:t>2025 Budget </a:t>
            </a:r>
            <a:r>
              <a:rPr lang="en-US" sz="5400" b="1" dirty="0">
                <a:solidFill>
                  <a:schemeClr val="bg1"/>
                </a:solidFill>
              </a:rPr>
              <a:t>Timeline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0845" y="1407271"/>
            <a:ext cx="275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Massachusetts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66564" y="1269308"/>
            <a:ext cx="227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Leicester</a:t>
            </a:r>
            <a:endParaRPr lang="en-US" dirty="0"/>
          </a:p>
        </p:txBody>
      </p:sp>
      <p:sp>
        <p:nvSpPr>
          <p:cNvPr id="22" name="Rectangle 40"/>
          <p:cNvSpPr>
            <a:spLocks noChangeArrowheads="1"/>
          </p:cNvSpPr>
          <p:nvPr/>
        </p:nvSpPr>
        <p:spPr bwMode="auto">
          <a:xfrm>
            <a:off x="6705600" y="3822617"/>
            <a:ext cx="3048000" cy="61665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SC approves budget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March 19, 2024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6705600" y="4691355"/>
            <a:ext cx="3048000" cy="61665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Meet with stakeholders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AutoShape 43"/>
          <p:cNvSpPr>
            <a:spLocks noChangeArrowheads="1"/>
          </p:cNvSpPr>
          <p:nvPr/>
        </p:nvSpPr>
        <p:spPr bwMode="auto">
          <a:xfrm>
            <a:off x="7969827" y="5283068"/>
            <a:ext cx="304800" cy="228600"/>
          </a:xfrm>
          <a:prstGeom prst="downArrow">
            <a:avLst>
              <a:gd name="adj1" fmla="val 50000"/>
              <a:gd name="adj2" fmla="val 28571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54"/>
            <a:ext cx="1242874" cy="12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1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9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6" grpId="0" animBg="1"/>
      <p:bldP spid="99368" grpId="0" animBg="1"/>
      <p:bldP spid="99369" grpId="0" animBg="1"/>
      <p:bldP spid="99370" grpId="0" animBg="1"/>
      <p:bldP spid="99377" grpId="0" animBg="1"/>
      <p:bldP spid="99379" grpId="0" animBg="1"/>
      <p:bldP spid="24" grpId="0" animBg="1"/>
      <p:bldP spid="26" grpId="0" animBg="1"/>
      <p:bldP spid="31" grpId="0" animBg="1"/>
      <p:bldP spid="33" grpId="0" animBg="1"/>
      <p:bldP spid="27" grpId="0" animBg="1"/>
      <p:bldP spid="29" grpId="0" animBg="1"/>
      <p:bldP spid="30" grpId="0" animBg="1"/>
      <p:bldP spid="22" grpId="0" animBg="1"/>
      <p:bldP spid="23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13"/>
            <a:ext cx="1260604" cy="12606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0773" y="68366"/>
            <a:ext cx="9340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“The pot of gold is at the end of the rainbow, not the beginning.” </a:t>
            </a:r>
            <a:r>
              <a:rPr lang="en-US" sz="2400" b="1" dirty="0" smtClean="0">
                <a:solidFill>
                  <a:schemeClr val="bg1"/>
                </a:solidFill>
              </a:rPr>
              <a:t>-anonymous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234" y="1403217"/>
            <a:ext cx="6105037" cy="4578777"/>
          </a:xfrm>
          <a:prstGeom prst="rect">
            <a:avLst/>
          </a:prstGeom>
        </p:spPr>
      </p:pic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209" y="2454349"/>
            <a:ext cx="6675257" cy="366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650" y="1403217"/>
            <a:ext cx="4811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Leicester Academy 1806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01698" y="2454349"/>
            <a:ext cx="4050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Leicester High School</a:t>
            </a:r>
          </a:p>
        </p:txBody>
      </p:sp>
    </p:spTree>
    <p:extLst>
      <p:ext uri="{BB962C8B-B14F-4D97-AF65-F5344CB8AC3E}">
        <p14:creationId xmlns:p14="http://schemas.microsoft.com/office/powerpoint/2010/main" val="34314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2874" y="276837"/>
            <a:ext cx="8882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Changing Town Population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6" y="1333500"/>
            <a:ext cx="10578517" cy="5475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2874" y="6266576"/>
            <a:ext cx="808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www.housing.ma/leicester/report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0903" y="276837"/>
            <a:ext cx="9219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Changing Demographics 1993 LPS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2874" y="6266576"/>
            <a:ext cx="808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MA </a:t>
            </a:r>
            <a:r>
              <a:rPr lang="en-US" dirty="0"/>
              <a:t>DESE  </a:t>
            </a:r>
            <a:r>
              <a:rPr lang="en-US" dirty="0">
                <a:hlinkClick r:id="rId3"/>
              </a:rPr>
              <a:t>https://profiles.doe.mass.edu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116765"/>
              </p:ext>
            </p:extLst>
          </p:nvPr>
        </p:nvGraphicFramePr>
        <p:xfrm>
          <a:off x="1065403" y="1438275"/>
          <a:ext cx="8292910" cy="47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05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0903" y="276837"/>
            <a:ext cx="9219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Changing Demographics 2024 LPS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2874" y="6266576"/>
            <a:ext cx="808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MA </a:t>
            </a:r>
            <a:r>
              <a:rPr lang="en-US" dirty="0"/>
              <a:t>DESE  </a:t>
            </a:r>
            <a:r>
              <a:rPr lang="en-US" dirty="0">
                <a:hlinkClick r:id="rId3"/>
              </a:rPr>
              <a:t>https://profiles.doe.mass.edu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161195"/>
              </p:ext>
            </p:extLst>
          </p:nvPr>
        </p:nvGraphicFramePr>
        <p:xfrm>
          <a:off x="1140903" y="1376362"/>
          <a:ext cx="8246378" cy="478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5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0903" y="276837"/>
            <a:ext cx="9219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 2023 vs. 2024 comparison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2874" y="6266576"/>
            <a:ext cx="808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MA </a:t>
            </a:r>
            <a:r>
              <a:rPr lang="en-US" dirty="0"/>
              <a:t>DESE  </a:t>
            </a:r>
            <a:r>
              <a:rPr lang="en-US" dirty="0">
                <a:hlinkClick r:id="rId3"/>
              </a:rPr>
              <a:t>https://profiles.doe.mass.edu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111736"/>
              </p:ext>
            </p:extLst>
          </p:nvPr>
        </p:nvGraphicFramePr>
        <p:xfrm>
          <a:off x="77033" y="1354585"/>
          <a:ext cx="6860098" cy="4712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743461"/>
              </p:ext>
            </p:extLst>
          </p:nvPr>
        </p:nvGraphicFramePr>
        <p:xfrm>
          <a:off x="5908431" y="1354584"/>
          <a:ext cx="6476919" cy="4712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9971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0903" y="276837"/>
            <a:ext cx="9219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Economic Disadvantaged 1993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2874" y="6266576"/>
            <a:ext cx="808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MA </a:t>
            </a:r>
            <a:r>
              <a:rPr lang="en-US" dirty="0"/>
              <a:t>DESE  </a:t>
            </a:r>
            <a:r>
              <a:rPr lang="en-US" dirty="0">
                <a:hlinkClick r:id="rId3"/>
              </a:rPr>
              <a:t>https://profiles.doe.mass.edu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984032"/>
              </p:ext>
            </p:extLst>
          </p:nvPr>
        </p:nvGraphicFramePr>
        <p:xfrm>
          <a:off x="1140903" y="1354584"/>
          <a:ext cx="8992998" cy="477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77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0903" y="276837"/>
            <a:ext cx="9219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Economic Disadvantaged 2024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10"/>
            <a:ext cx="1242874" cy="1242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2874" y="6266576"/>
            <a:ext cx="808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MA </a:t>
            </a:r>
            <a:r>
              <a:rPr lang="en-US" dirty="0"/>
              <a:t>DESE  </a:t>
            </a:r>
            <a:r>
              <a:rPr lang="en-US" dirty="0">
                <a:hlinkClick r:id="rId3"/>
              </a:rPr>
              <a:t>https://profiles.doe.mass.edu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7347"/>
              </p:ext>
            </p:extLst>
          </p:nvPr>
        </p:nvGraphicFramePr>
        <p:xfrm>
          <a:off x="1242875" y="1354584"/>
          <a:ext cx="8505132" cy="479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67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6933</TotalTime>
  <Words>891</Words>
  <Application>Microsoft Office PowerPoint</Application>
  <PresentationFormat>Widescreen</PresentationFormat>
  <Paragraphs>280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DejaVu Sans</vt:lpstr>
      <vt:lpstr>Source Sans Pro Black</vt:lpstr>
      <vt:lpstr>Source Sans Pro Light</vt:lpstr>
      <vt:lpstr>Source Sans Pro Semibold</vt:lpstr>
      <vt:lpstr>Times New Roman</vt:lpstr>
      <vt:lpstr>Wingdings</vt:lpstr>
      <vt:lpstr>1_Office Theme</vt:lpstr>
      <vt:lpstr>February 27,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CVTE TUITION COSTS</vt:lpstr>
      <vt:lpstr>PowerPoint Presentation</vt:lpstr>
      <vt:lpstr>PowerPoint Presentation</vt:lpstr>
      <vt:lpstr>How has the CMHA impacted LPS?</vt:lpstr>
      <vt:lpstr>How has the CMHA impacted LPS?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18, 2023</dc:title>
  <dc:creator>Brett Kustigian</dc:creator>
  <cp:lastModifiedBy>Brett Kustigian</cp:lastModifiedBy>
  <cp:revision>287</cp:revision>
  <cp:lastPrinted>2024-02-27T14:58:44Z</cp:lastPrinted>
  <dcterms:created xsi:type="dcterms:W3CDTF">2023-01-18T17:35:38Z</dcterms:created>
  <dcterms:modified xsi:type="dcterms:W3CDTF">2024-02-28T18:58:26Z</dcterms:modified>
</cp:coreProperties>
</file>